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6" r:id="rId2"/>
    <p:sldId id="257" r:id="rId3"/>
    <p:sldId id="258" r:id="rId4"/>
    <p:sldId id="256" r:id="rId5"/>
    <p:sldId id="261" r:id="rId6"/>
    <p:sldId id="262" r:id="rId7"/>
    <p:sldId id="282" r:id="rId8"/>
    <p:sldId id="259" r:id="rId9"/>
    <p:sldId id="265" r:id="rId10"/>
    <p:sldId id="267" r:id="rId11"/>
    <p:sldId id="268" r:id="rId12"/>
    <p:sldId id="269" r:id="rId13"/>
    <p:sldId id="283" r:id="rId14"/>
    <p:sldId id="284" r:id="rId15"/>
    <p:sldId id="266" r:id="rId16"/>
    <p:sldId id="280" r:id="rId17"/>
    <p:sldId id="285"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72890" autoAdjust="0"/>
  </p:normalViewPr>
  <p:slideViewPr>
    <p:cSldViewPr>
      <p:cViewPr varScale="1">
        <p:scale>
          <a:sx n="54" d="100"/>
          <a:sy n="54" d="100"/>
        </p:scale>
        <p:origin x="1818" y="48"/>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73405F-C114-4E4D-8D55-89D32D3F9E48}"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B3D32-A8E5-4C11-9CA0-6519D91DC94B}" type="slidenum">
              <a:rPr lang="en-US" smtClean="0"/>
              <a:pPr/>
              <a:t>‹#›</a:t>
            </a:fld>
            <a:endParaRPr lang="en-US"/>
          </a:p>
        </p:txBody>
      </p:sp>
    </p:spTree>
    <p:extLst>
      <p:ext uri="{BB962C8B-B14F-4D97-AF65-F5344CB8AC3E}">
        <p14:creationId xmlns:p14="http://schemas.microsoft.com/office/powerpoint/2010/main" val="824294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topic is about elephant so I used it greeting. Teacher also say it orally.</a:t>
            </a:r>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2</a:t>
            </a:fld>
            <a:endParaRPr lang="en-US" dirty="0"/>
          </a:p>
        </p:txBody>
      </p:sp>
    </p:spTree>
    <p:extLst>
      <p:ext uri="{BB962C8B-B14F-4D97-AF65-F5344CB8AC3E}">
        <p14:creationId xmlns:p14="http://schemas.microsoft.com/office/powerpoint/2010/main" val="2273717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a:t>
            </a:r>
            <a:endParaRPr lang="en-US" dirty="0" smtClean="0"/>
          </a:p>
          <a:p>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13</a:t>
            </a:fld>
            <a:endParaRPr lang="en-US"/>
          </a:p>
        </p:txBody>
      </p:sp>
    </p:spTree>
    <p:extLst>
      <p:ext uri="{BB962C8B-B14F-4D97-AF65-F5344CB8AC3E}">
        <p14:creationId xmlns:p14="http://schemas.microsoft.com/office/powerpoint/2010/main" val="3342880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will monitor the class and would help the students if needed.</a:t>
            </a:r>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14</a:t>
            </a:fld>
            <a:endParaRPr lang="en-US"/>
          </a:p>
        </p:txBody>
      </p:sp>
    </p:spTree>
    <p:extLst>
      <p:ext uri="{BB962C8B-B14F-4D97-AF65-F5344CB8AC3E}">
        <p14:creationId xmlns:p14="http://schemas.microsoft.com/office/powerpoint/2010/main" val="511574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make</a:t>
            </a:r>
            <a:r>
              <a:rPr lang="en-US" baseline="0" dirty="0" smtClean="0"/>
              <a:t> it easy by discussing then he/she will give some time to do the meaning. Later he/she will show the next slide for feedback.</a:t>
            </a:r>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15</a:t>
            </a:fld>
            <a:endParaRPr lang="en-US"/>
          </a:p>
        </p:txBody>
      </p:sp>
    </p:spTree>
    <p:extLst>
      <p:ext uri="{BB962C8B-B14F-4D97-AF65-F5344CB8AC3E}">
        <p14:creationId xmlns:p14="http://schemas.microsoft.com/office/powerpoint/2010/main" val="368317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hide this slide.</a:t>
            </a:r>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3</a:t>
            </a:fld>
            <a:endParaRPr lang="en-US"/>
          </a:p>
        </p:txBody>
      </p:sp>
    </p:spTree>
    <p:extLst>
      <p:ext uri="{BB962C8B-B14F-4D97-AF65-F5344CB8AC3E}">
        <p14:creationId xmlns:p14="http://schemas.microsoft.com/office/powerpoint/2010/main" val="45284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try to elicit the answer from the SS then he/she will give feedback by animation.</a:t>
            </a:r>
            <a:endParaRPr lang="en-US" smtClean="0"/>
          </a:p>
          <a:p>
            <a:endParaRPr lang="en-US"/>
          </a:p>
        </p:txBody>
      </p:sp>
      <p:sp>
        <p:nvSpPr>
          <p:cNvPr id="4" name="Slide Number Placeholder 3"/>
          <p:cNvSpPr>
            <a:spLocks noGrp="1"/>
          </p:cNvSpPr>
          <p:nvPr>
            <p:ph type="sldNum" sz="quarter" idx="10"/>
          </p:nvPr>
        </p:nvSpPr>
        <p:spPr/>
        <p:txBody>
          <a:bodyPr/>
          <a:lstStyle/>
          <a:p>
            <a:fld id="{86BB3D32-A8E5-4C11-9CA0-6519D91DC94B}" type="slidenum">
              <a:rPr lang="en-US" smtClean="0"/>
              <a:pPr/>
              <a:t>4</a:t>
            </a:fld>
            <a:endParaRPr lang="en-US"/>
          </a:p>
        </p:txBody>
      </p:sp>
    </p:spTree>
    <p:extLst>
      <p:ext uri="{BB962C8B-B14F-4D97-AF65-F5344CB8AC3E}">
        <p14:creationId xmlns:p14="http://schemas.microsoft.com/office/powerpoint/2010/main" val="2912002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video will be</a:t>
            </a:r>
            <a:r>
              <a:rPr lang="en-US" baseline="0" dirty="0" smtClean="0"/>
              <a:t> shown for students mental preparation, to practice conversation. </a:t>
            </a:r>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7</a:t>
            </a:fld>
            <a:endParaRPr lang="en-US"/>
          </a:p>
        </p:txBody>
      </p:sp>
    </p:spTree>
    <p:extLst>
      <p:ext uri="{BB962C8B-B14F-4D97-AF65-F5344CB8AC3E}">
        <p14:creationId xmlns:p14="http://schemas.microsoft.com/office/powerpoint/2010/main" val="2067853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can ask 2/3 pairs infornt</a:t>
            </a:r>
            <a:r>
              <a:rPr lang="en-US" baseline="0" dirty="0" smtClean="0"/>
              <a:t> of class for practice. </a:t>
            </a:r>
            <a:endParaRPr lang="en-US" dirty="0" smtClean="0"/>
          </a:p>
          <a:p>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8</a:t>
            </a:fld>
            <a:endParaRPr lang="en-US"/>
          </a:p>
        </p:txBody>
      </p:sp>
    </p:spTree>
    <p:extLst>
      <p:ext uri="{BB962C8B-B14F-4D97-AF65-F5344CB8AC3E}">
        <p14:creationId xmlns:p14="http://schemas.microsoft.com/office/powerpoint/2010/main" val="2759513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9</a:t>
            </a:fld>
            <a:endParaRPr lang="en-US"/>
          </a:p>
        </p:txBody>
      </p:sp>
    </p:spTree>
    <p:extLst>
      <p:ext uri="{BB962C8B-B14F-4D97-AF65-F5344CB8AC3E}">
        <p14:creationId xmlns:p14="http://schemas.microsoft.com/office/powerpoint/2010/main" val="311432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10</a:t>
            </a:fld>
            <a:endParaRPr lang="en-US"/>
          </a:p>
        </p:txBody>
      </p:sp>
    </p:spTree>
    <p:extLst>
      <p:ext uri="{BB962C8B-B14F-4D97-AF65-F5344CB8AC3E}">
        <p14:creationId xmlns:p14="http://schemas.microsoft.com/office/powerpoint/2010/main" val="1473136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a:t>
            </a:r>
            <a:endParaRPr lang="en-US" dirty="0" smtClean="0"/>
          </a:p>
          <a:p>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11</a:t>
            </a:fld>
            <a:endParaRPr lang="en-US"/>
          </a:p>
        </p:txBody>
      </p:sp>
    </p:spTree>
    <p:extLst>
      <p:ext uri="{BB962C8B-B14F-4D97-AF65-F5344CB8AC3E}">
        <p14:creationId xmlns:p14="http://schemas.microsoft.com/office/powerpoint/2010/main" val="2564374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a:t>
            </a:r>
            <a:endParaRPr lang="en-US" dirty="0" smtClean="0"/>
          </a:p>
          <a:p>
            <a:endParaRPr lang="en-US" dirty="0"/>
          </a:p>
        </p:txBody>
      </p:sp>
      <p:sp>
        <p:nvSpPr>
          <p:cNvPr id="4" name="Slide Number Placeholder 3"/>
          <p:cNvSpPr>
            <a:spLocks noGrp="1"/>
          </p:cNvSpPr>
          <p:nvPr>
            <p:ph type="sldNum" sz="quarter" idx="10"/>
          </p:nvPr>
        </p:nvSpPr>
        <p:spPr/>
        <p:txBody>
          <a:bodyPr/>
          <a:lstStyle/>
          <a:p>
            <a:fld id="{86BB3D32-A8E5-4C11-9CA0-6519D91DC94B}" type="slidenum">
              <a:rPr lang="en-US" smtClean="0"/>
              <a:pPr/>
              <a:t>12</a:t>
            </a:fld>
            <a:endParaRPr lang="en-US"/>
          </a:p>
        </p:txBody>
      </p:sp>
    </p:spTree>
    <p:extLst>
      <p:ext uri="{BB962C8B-B14F-4D97-AF65-F5344CB8AC3E}">
        <p14:creationId xmlns:p14="http://schemas.microsoft.com/office/powerpoint/2010/main" val="3677986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6.jpg"/><Relationship Id="rId7"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2.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5.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a:t>
            </a:r>
            <a:r>
              <a:rPr lang="en-US" sz="2400" smtClean="0"/>
              <a:t>slide </a:t>
            </a:r>
            <a:r>
              <a:rPr lang="en-US" sz="2400"/>
              <a:t>notes (under the every slide</a:t>
            </a:r>
            <a:r>
              <a:rPr lang="en-US" sz="2400" smtClean="0"/>
              <a:t>). </a:t>
            </a:r>
            <a:r>
              <a:rPr lang="en-US" sz="2400" dirty="0" smtClean="0"/>
              <a:t>It would be helpful to take a successful class. Thanks a lot. I wish you good luck.</a:t>
            </a:r>
            <a:endParaRPr lang="en-US" sz="2400" dirty="0"/>
          </a:p>
        </p:txBody>
      </p:sp>
      <p:sp>
        <p:nvSpPr>
          <p:cNvPr id="4" name="Rectangle 3"/>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97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839340"/>
            <a:ext cx="3505200" cy="2466261"/>
          </a:xfrm>
          <a:prstGeom prst="rect">
            <a:avLst/>
          </a:prstGeom>
        </p:spPr>
      </p:pic>
      <p:sp>
        <p:nvSpPr>
          <p:cNvPr id="3" name="TextBox 2"/>
          <p:cNvSpPr txBox="1"/>
          <p:nvPr/>
        </p:nvSpPr>
        <p:spPr>
          <a:xfrm>
            <a:off x="3276600" y="555138"/>
            <a:ext cx="2133600" cy="707886"/>
          </a:xfrm>
          <a:prstGeom prst="rect">
            <a:avLst/>
          </a:prstGeom>
          <a:noFill/>
          <a:ln w="3175">
            <a:noFill/>
          </a:ln>
        </p:spPr>
        <p:txBody>
          <a:bodyPr wrap="square" rtlCol="0">
            <a:prstTxWarp prst="textChevron">
              <a:avLst/>
            </a:prstTxWarp>
            <a:spAutoFit/>
          </a:bodyPr>
          <a:lstStyle/>
          <a:p>
            <a:pPr algn="ctr"/>
            <a:r>
              <a:rPr lang="en-US" sz="4000" b="1" dirty="0" smtClean="0">
                <a:effectLst>
                  <a:glow rad="63500">
                    <a:schemeClr val="accent3">
                      <a:satMod val="175000"/>
                      <a:alpha val="40000"/>
                    </a:schemeClr>
                  </a:glow>
                </a:effectLst>
              </a:rPr>
              <a:t>Hold</a:t>
            </a:r>
            <a:endParaRPr lang="en-US" sz="4000" b="1" dirty="0">
              <a:effectLst>
                <a:glow rad="63500">
                  <a:schemeClr val="accent3">
                    <a:satMod val="175000"/>
                    <a:alpha val="40000"/>
                  </a:schemeClr>
                </a:glow>
              </a:effectLst>
            </a:endParaRPr>
          </a:p>
        </p:txBody>
      </p:sp>
      <p:sp>
        <p:nvSpPr>
          <p:cNvPr id="8" name="TextBox 7"/>
          <p:cNvSpPr txBox="1"/>
          <p:nvPr/>
        </p:nvSpPr>
        <p:spPr>
          <a:xfrm>
            <a:off x="2463710" y="4429442"/>
            <a:ext cx="4724400" cy="523220"/>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smtClean="0"/>
              <a:t>They have hold their hands.</a:t>
            </a:r>
            <a:endParaRPr lang="en-US" sz="2800" b="1" dirty="0"/>
          </a:p>
        </p:txBody>
      </p:sp>
      <p:sp>
        <p:nvSpPr>
          <p:cNvPr id="10" name="TextBox 9"/>
          <p:cNvSpPr txBox="1"/>
          <p:nvPr/>
        </p:nvSpPr>
        <p:spPr>
          <a:xfrm>
            <a:off x="533400" y="4366973"/>
            <a:ext cx="8077200" cy="523220"/>
          </a:xfrm>
          <a:prstGeom prst="rect">
            <a:avLst/>
          </a:prstGeom>
          <a:noFill/>
        </p:spPr>
        <p:txBody>
          <a:bodyPr wrap="square" rtlCol="0">
            <a:spAutoFit/>
          </a:bodyPr>
          <a:lstStyle/>
          <a:p>
            <a:pPr algn="ctr"/>
            <a:r>
              <a:rPr lang="en-US" sz="2800" b="1" dirty="0" smtClean="0"/>
              <a:t>Try to say the word meaning and make sentence.</a:t>
            </a:r>
            <a:endParaRPr lang="en-US" sz="2800" b="1" dirty="0"/>
          </a:p>
        </p:txBody>
      </p:sp>
      <p:sp>
        <p:nvSpPr>
          <p:cNvPr id="7" name="Rectangle 6"/>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0" y="697421"/>
            <a:ext cx="1638300" cy="1436179"/>
            <a:chOff x="628650" y="762000"/>
            <a:chExt cx="1600200" cy="1368615"/>
          </a:xfrm>
        </p:grpSpPr>
        <p:sp>
          <p:nvSpPr>
            <p:cNvPr id="11" name="Rectangle 10"/>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3" name="Rounded Rectangle 12"/>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2" name="Rectangle 1"/>
          <p:cNvSpPr/>
          <p:nvPr/>
        </p:nvSpPr>
        <p:spPr>
          <a:xfrm>
            <a:off x="3124200" y="5612486"/>
            <a:ext cx="4114800" cy="772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Catch / Grip</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childTnLst>
                    </p:cTn>
                  </p:par>
                </p:childTnLst>
              </p:cTn>
              <p:nextCondLst>
                <p:cond evt="onClick" delay="0">
                  <p:tgtEl>
                    <p:spTgt spid="13"/>
                  </p:tgtEl>
                </p:cond>
              </p:nextCondLst>
            </p:seq>
          </p:childTnLst>
        </p:cTn>
      </p:par>
    </p:tnLst>
    <p:bldLst>
      <p:bldP spid="3" grpId="0"/>
      <p:bldP spid="8" grpId="0" animBg="1"/>
      <p:bldP spid="10" grpId="0"/>
      <p:bldP spid="13"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549418"/>
            <a:ext cx="3276600" cy="2447778"/>
          </a:xfrm>
          <a:prstGeom prst="rect">
            <a:avLst/>
          </a:prstGeom>
        </p:spPr>
      </p:pic>
      <p:sp>
        <p:nvSpPr>
          <p:cNvPr id="3" name="TextBox 2"/>
          <p:cNvSpPr txBox="1"/>
          <p:nvPr/>
        </p:nvSpPr>
        <p:spPr>
          <a:xfrm>
            <a:off x="3550784" y="483885"/>
            <a:ext cx="2133600" cy="707886"/>
          </a:xfrm>
          <a:prstGeom prst="rect">
            <a:avLst/>
          </a:prstGeom>
          <a:noFill/>
          <a:ln w="3175">
            <a:noFill/>
          </a:ln>
        </p:spPr>
        <p:txBody>
          <a:bodyPr wrap="square" rtlCol="0">
            <a:prstTxWarp prst="textWave1">
              <a:avLst/>
            </a:prstTxWarp>
            <a:spAutoFit/>
          </a:bodyPr>
          <a:lstStyle/>
          <a:p>
            <a:pPr algn="ctr"/>
            <a:r>
              <a:rPr lang="en-US" sz="4000" b="1" dirty="0" smtClean="0">
                <a:effectLst>
                  <a:glow rad="63500">
                    <a:schemeClr val="accent3">
                      <a:satMod val="175000"/>
                      <a:alpha val="40000"/>
                    </a:schemeClr>
                  </a:glow>
                </a:effectLst>
              </a:rPr>
              <a:t>Trunk</a:t>
            </a:r>
            <a:endParaRPr lang="en-US" sz="4000" b="1" dirty="0">
              <a:effectLst>
                <a:glow rad="63500">
                  <a:schemeClr val="accent3">
                    <a:satMod val="175000"/>
                    <a:alpha val="40000"/>
                  </a:schemeClr>
                </a:glow>
              </a:effectLst>
            </a:endParaRPr>
          </a:p>
        </p:txBody>
      </p:sp>
      <p:sp>
        <p:nvSpPr>
          <p:cNvPr id="8" name="TextBox 7"/>
          <p:cNvSpPr txBox="1"/>
          <p:nvPr/>
        </p:nvSpPr>
        <p:spPr>
          <a:xfrm>
            <a:off x="2143259" y="5613201"/>
            <a:ext cx="6477000" cy="954107"/>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smtClean="0"/>
              <a:t>The elephants hold each other by trunks and tails</a:t>
            </a:r>
            <a:endParaRPr lang="en-US" sz="2800" b="1" dirty="0"/>
          </a:p>
        </p:txBody>
      </p:sp>
      <p:sp>
        <p:nvSpPr>
          <p:cNvPr id="10" name="TextBox 9"/>
          <p:cNvSpPr txBox="1"/>
          <p:nvPr/>
        </p:nvSpPr>
        <p:spPr>
          <a:xfrm>
            <a:off x="762000" y="5046414"/>
            <a:ext cx="8001000" cy="523220"/>
          </a:xfrm>
          <a:prstGeom prst="rect">
            <a:avLst/>
          </a:prstGeom>
          <a:noFill/>
        </p:spPr>
        <p:txBody>
          <a:bodyPr wrap="square" rtlCol="0">
            <a:spAutoFit/>
          </a:bodyPr>
          <a:lstStyle/>
          <a:p>
            <a:pPr algn="ctr"/>
            <a:r>
              <a:rPr lang="en-US" sz="2800" b="1" dirty="0" smtClean="0"/>
              <a:t>Try to say the word meaning and make sentence.</a:t>
            </a:r>
            <a:endParaRPr lang="en-US" sz="2800" b="1" dirty="0"/>
          </a:p>
        </p:txBody>
      </p:sp>
      <p:sp>
        <p:nvSpPr>
          <p:cNvPr id="9" name="Rectangular Callout 8"/>
          <p:cNvSpPr/>
          <p:nvPr/>
        </p:nvSpPr>
        <p:spPr>
          <a:xfrm>
            <a:off x="3970449" y="1323347"/>
            <a:ext cx="4648200" cy="609600"/>
          </a:xfrm>
          <a:prstGeom prst="wedgeRectCallout">
            <a:avLst>
              <a:gd name="adj1" fmla="val -20368"/>
              <a:gd name="adj2" fmla="val 15600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The long nose of an elephant.</a:t>
            </a:r>
            <a:endParaRPr lang="en-US" sz="2800" b="1" dirty="0">
              <a:solidFill>
                <a:srgbClr val="002060"/>
              </a:solidFill>
            </a:endParaRPr>
          </a:p>
        </p:txBody>
      </p:sp>
      <p:sp>
        <p:nvSpPr>
          <p:cNvPr id="11" name="Rectangle 10"/>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62000" y="697421"/>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ounded Rectangle 14"/>
          <p:cNvSpPr/>
          <p:nvPr/>
        </p:nvSpPr>
        <p:spPr>
          <a:xfrm>
            <a:off x="457200" y="5629237"/>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childTnLst>
              </p:cTn>
              <p:nextCondLst>
                <p:cond evt="onClick" delay="0">
                  <p:tgtEl>
                    <p:spTgt spid="15"/>
                  </p:tgtEl>
                </p:cond>
              </p:nextCondLst>
            </p:seq>
          </p:childTnLst>
        </p:cTn>
      </p:par>
    </p:tnLst>
    <p:bldLst>
      <p:bldP spid="3" grpId="0"/>
      <p:bldP spid="8" grpId="0" animBg="1"/>
      <p:bldP spid="10" grpId="0"/>
      <p:bldP spid="9"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7593" y="1849473"/>
            <a:ext cx="4572406" cy="2600980"/>
          </a:xfrm>
          <a:prstGeom prst="rect">
            <a:avLst/>
          </a:prstGeom>
        </p:spPr>
      </p:pic>
      <p:sp>
        <p:nvSpPr>
          <p:cNvPr id="3" name="TextBox 2"/>
          <p:cNvSpPr txBox="1"/>
          <p:nvPr/>
        </p:nvSpPr>
        <p:spPr>
          <a:xfrm>
            <a:off x="3771900" y="470339"/>
            <a:ext cx="1600200" cy="707886"/>
          </a:xfrm>
          <a:prstGeom prst="rect">
            <a:avLst/>
          </a:prstGeom>
          <a:noFill/>
          <a:ln w="3175">
            <a:noFill/>
          </a:ln>
        </p:spPr>
        <p:txBody>
          <a:bodyPr wrap="square" rtlCol="0">
            <a:prstTxWarp prst="textWave1">
              <a:avLst/>
            </a:prstTxWarp>
            <a:spAutoFit/>
          </a:bodyPr>
          <a:lstStyle/>
          <a:p>
            <a:pPr algn="ctr"/>
            <a:r>
              <a:rPr lang="en-US" sz="4000" b="1" dirty="0" smtClean="0">
                <a:effectLst>
                  <a:glow rad="63500">
                    <a:schemeClr val="accent3">
                      <a:satMod val="175000"/>
                      <a:alpha val="40000"/>
                    </a:schemeClr>
                  </a:glow>
                </a:effectLst>
              </a:rPr>
              <a:t>Trail</a:t>
            </a:r>
            <a:endParaRPr lang="en-US" sz="4000" b="1" dirty="0">
              <a:effectLst>
                <a:glow rad="63500">
                  <a:schemeClr val="accent3">
                    <a:satMod val="175000"/>
                    <a:alpha val="40000"/>
                  </a:schemeClr>
                </a:glow>
              </a:effectLst>
            </a:endParaRPr>
          </a:p>
        </p:txBody>
      </p:sp>
      <p:sp>
        <p:nvSpPr>
          <p:cNvPr id="8" name="TextBox 7"/>
          <p:cNvSpPr txBox="1"/>
          <p:nvPr/>
        </p:nvSpPr>
        <p:spPr>
          <a:xfrm>
            <a:off x="2164396" y="4589568"/>
            <a:ext cx="5638800" cy="523220"/>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smtClean="0"/>
              <a:t>The man is running along the trail.</a:t>
            </a:r>
            <a:endParaRPr lang="en-US" sz="2800" b="1" dirty="0"/>
          </a:p>
        </p:txBody>
      </p:sp>
      <p:sp>
        <p:nvSpPr>
          <p:cNvPr id="10" name="TextBox 9"/>
          <p:cNvSpPr txBox="1"/>
          <p:nvPr/>
        </p:nvSpPr>
        <p:spPr>
          <a:xfrm>
            <a:off x="829411" y="4593707"/>
            <a:ext cx="8001000" cy="523220"/>
          </a:xfrm>
          <a:prstGeom prst="rect">
            <a:avLst/>
          </a:prstGeom>
          <a:noFill/>
        </p:spPr>
        <p:txBody>
          <a:bodyPr wrap="square" rtlCol="0">
            <a:spAutoFit/>
          </a:bodyPr>
          <a:lstStyle/>
          <a:p>
            <a:pPr algn="ctr"/>
            <a:r>
              <a:rPr lang="en-US" sz="2800" b="1" dirty="0" smtClean="0"/>
              <a:t>Try to say the word meaning and make sentence.</a:t>
            </a:r>
            <a:endParaRPr lang="en-US" sz="2800" b="1" dirty="0"/>
          </a:p>
        </p:txBody>
      </p:sp>
      <p:sp>
        <p:nvSpPr>
          <p:cNvPr id="9" name="Rectangular Callout 8"/>
          <p:cNvSpPr/>
          <p:nvPr/>
        </p:nvSpPr>
        <p:spPr>
          <a:xfrm>
            <a:off x="5709587" y="2961620"/>
            <a:ext cx="3120824" cy="871210"/>
          </a:xfrm>
          <a:prstGeom prst="wedgeRectCallout">
            <a:avLst>
              <a:gd name="adj1" fmla="val -83464"/>
              <a:gd name="adj2" fmla="val 26391"/>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Track / Line / Path</a:t>
            </a:r>
            <a:endParaRPr lang="en-US" sz="2800" b="1" dirty="0">
              <a:solidFill>
                <a:srgbClr val="002060"/>
              </a:solidFill>
            </a:endParaRPr>
          </a:p>
        </p:txBody>
      </p:sp>
      <p:sp>
        <p:nvSpPr>
          <p:cNvPr id="11" name="Rectangle 10"/>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62000" y="697421"/>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6" name="Rounded Rectangle 15"/>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6"/>
                    </p:tgtEl>
                  </p:cond>
                </p:stCondLst>
                <p:endSync evt="end" delay="0">
                  <p:rtn val="all"/>
                </p:endSync>
                <p:childTnLst>
                  <p:par>
                    <p:cTn id="41" fill="hold">
                      <p:stCondLst>
                        <p:cond delay="0"/>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90"/>
                                          </p:val>
                                        </p:tav>
                                        <p:tav tm="100000">
                                          <p:val>
                                            <p:fltVal val="0"/>
                                          </p:val>
                                        </p:tav>
                                      </p:tavLst>
                                    </p:anim>
                                    <p:animEffect transition="in" filter="fade">
                                      <p:cBhvr>
                                        <p:cTn id="48" dur="1000"/>
                                        <p:tgtEl>
                                          <p:spTgt spid="9"/>
                                        </p:tgtEl>
                                      </p:cBhvr>
                                    </p:animEffect>
                                  </p:childTnLst>
                                </p:cTn>
                              </p:par>
                            </p:childTnLst>
                          </p:cTn>
                        </p:par>
                      </p:childTnLst>
                    </p:cTn>
                  </p:par>
                </p:childTnLst>
              </p:cTn>
              <p:nextCondLst>
                <p:cond evt="onClick" delay="0">
                  <p:tgtEl>
                    <p:spTgt spid="16"/>
                  </p:tgtEl>
                </p:cond>
              </p:nextCondLst>
            </p:seq>
          </p:childTnLst>
        </p:cTn>
      </p:par>
    </p:tnLst>
    <p:bldLst>
      <p:bldP spid="3" grpId="0"/>
      <p:bldP spid="8" grpId="0" animBg="1"/>
      <p:bldP spid="10" grpId="0"/>
      <p:bldP spid="9"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277" y="1609143"/>
            <a:ext cx="4943446" cy="2797496"/>
          </a:xfrm>
          <a:prstGeom prst="rect">
            <a:avLst/>
          </a:prstGeom>
        </p:spPr>
      </p:pic>
      <p:sp>
        <p:nvSpPr>
          <p:cNvPr id="3" name="TextBox 2"/>
          <p:cNvSpPr txBox="1"/>
          <p:nvPr/>
        </p:nvSpPr>
        <p:spPr>
          <a:xfrm>
            <a:off x="3505200" y="619162"/>
            <a:ext cx="2133600" cy="707886"/>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4000" b="1" dirty="0" smtClean="0"/>
              <a:t>Ring</a:t>
            </a:r>
            <a:endParaRPr lang="en-US" sz="4000" b="1" dirty="0"/>
          </a:p>
        </p:txBody>
      </p:sp>
      <p:sp>
        <p:nvSpPr>
          <p:cNvPr id="8" name="TextBox 7"/>
          <p:cNvSpPr txBox="1"/>
          <p:nvPr/>
        </p:nvSpPr>
        <p:spPr>
          <a:xfrm>
            <a:off x="1720492" y="4529728"/>
            <a:ext cx="5638800" cy="523220"/>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smtClean="0"/>
              <a:t>The horses are running in the ring.</a:t>
            </a:r>
            <a:endParaRPr lang="en-US" sz="2800" b="1" dirty="0"/>
          </a:p>
        </p:txBody>
      </p:sp>
      <p:sp>
        <p:nvSpPr>
          <p:cNvPr id="9" name="Rectangular Callout 8"/>
          <p:cNvSpPr/>
          <p:nvPr/>
        </p:nvSpPr>
        <p:spPr>
          <a:xfrm>
            <a:off x="3276600" y="5247176"/>
            <a:ext cx="4343400" cy="1219200"/>
          </a:xfrm>
          <a:prstGeom prst="wedgeRectCallout">
            <a:avLst>
              <a:gd name="adj1" fmla="val 42327"/>
              <a:gd name="adj2" fmla="val -48401"/>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A round area in which animals or people perform.</a:t>
            </a:r>
            <a:endParaRPr lang="en-US" sz="2800" b="1" dirty="0">
              <a:solidFill>
                <a:srgbClr val="002060"/>
              </a:solidFill>
            </a:endParaRPr>
          </a:p>
        </p:txBody>
      </p:sp>
      <p:sp>
        <p:nvSpPr>
          <p:cNvPr id="11" name="Rectangle 10"/>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28600" y="172964"/>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ounded Rectangle 14"/>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37015529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5"/>
                    </p:tgtEl>
                  </p:cond>
                </p:stCondLst>
                <p:endSync evt="end" delay="0">
                  <p:rtn val="all"/>
                </p:endSync>
                <p:childTnLst>
                  <p:par>
                    <p:cTn id="34" fill="hold">
                      <p:stCondLst>
                        <p:cond delay="0"/>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nextCondLst>
                <p:cond evt="onClick" delay="0">
                  <p:tgtEl>
                    <p:spTgt spid="15"/>
                  </p:tgtEl>
                </p:cond>
              </p:nextCondLst>
            </p:seq>
          </p:childTnLst>
        </p:cTn>
      </p:par>
    </p:tnLst>
    <p:bldLst>
      <p:bldP spid="3" grpId="0" animBg="1"/>
      <p:bldP spid="8" grpId="0" animBg="1"/>
      <p:bldP spid="9"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4402" y="702196"/>
            <a:ext cx="5257800" cy="584775"/>
          </a:xfrm>
          <a:prstGeom prst="rect">
            <a:avLst/>
          </a:prstGeom>
          <a:noFill/>
        </p:spPr>
        <p:txBody>
          <a:bodyPr wrap="square" rtlCol="0">
            <a:spAutoFit/>
          </a:bodyPr>
          <a:lstStyle/>
          <a:p>
            <a:pPr algn="ctr"/>
            <a:r>
              <a:rPr lang="en-US" sz="3200" b="1" dirty="0" smtClean="0"/>
              <a:t>Read the poem silently </a:t>
            </a:r>
            <a:endParaRPr lang="en-US"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968" y="1676400"/>
            <a:ext cx="4482059" cy="2857500"/>
          </a:xfrm>
          <a:prstGeom prst="ellipse">
            <a:avLst/>
          </a:prstGeom>
          <a:ln>
            <a:noFill/>
          </a:ln>
          <a:effectLst>
            <a:softEdge rad="112500"/>
          </a:effectLst>
        </p:spPr>
      </p:pic>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4339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1895" y="4648200"/>
            <a:ext cx="7772400" cy="1815882"/>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800" b="1" dirty="0" smtClean="0"/>
              <a:t>Look at the above words. Each word has more than one meaning. Now discuss with your friends about the other meanings of the words and try to make sentences with the words.</a:t>
            </a:r>
            <a:endParaRPr lang="en-US" sz="2800" b="1" dirty="0"/>
          </a:p>
        </p:txBody>
      </p:sp>
      <p:graphicFrame>
        <p:nvGraphicFramePr>
          <p:cNvPr id="7" name="Table 6"/>
          <p:cNvGraphicFramePr>
            <a:graphicFrameLocks noGrp="1"/>
          </p:cNvGraphicFramePr>
          <p:nvPr>
            <p:extLst>
              <p:ext uri="{D42A27DB-BD31-4B8C-83A1-F6EECF244321}">
                <p14:modId xmlns:p14="http://schemas.microsoft.com/office/powerpoint/2010/main" val="3703271301"/>
              </p:ext>
            </p:extLst>
          </p:nvPr>
        </p:nvGraphicFramePr>
        <p:xfrm>
          <a:off x="607595" y="990600"/>
          <a:ext cx="8079205" cy="3444696"/>
        </p:xfrm>
        <a:graphic>
          <a:graphicData uri="http://schemas.openxmlformats.org/drawingml/2006/table">
            <a:tbl>
              <a:tblPr firstRow="1" bandRow="1">
                <a:tableStyleId>{5C22544A-7EE6-4342-B048-85BDC9FD1C3A}</a:tableStyleId>
              </a:tblPr>
              <a:tblGrid>
                <a:gridCol w="2000250"/>
                <a:gridCol w="2038350"/>
                <a:gridCol w="1983205"/>
                <a:gridCol w="2057400"/>
              </a:tblGrid>
              <a:tr h="538176">
                <a:tc>
                  <a:txBody>
                    <a:bodyPr/>
                    <a:lstStyle/>
                    <a:p>
                      <a:pPr algn="ctr"/>
                      <a:r>
                        <a:rPr lang="en-US" sz="2800" dirty="0" smtClean="0"/>
                        <a:t>Words</a:t>
                      </a:r>
                      <a:endParaRPr lang="en-US" sz="2800" dirty="0"/>
                    </a:p>
                  </a:txBody>
                  <a:tcPr/>
                </a:tc>
                <a:tc>
                  <a:txBody>
                    <a:bodyPr/>
                    <a:lstStyle/>
                    <a:p>
                      <a:pPr algn="ctr"/>
                      <a:r>
                        <a:rPr lang="en-US" sz="2800" dirty="0" smtClean="0"/>
                        <a:t>Meaning</a:t>
                      </a:r>
                      <a:endParaRPr lang="en-US" sz="2800" dirty="0"/>
                    </a:p>
                  </a:txBody>
                  <a:tcPr/>
                </a:tc>
                <a:tc>
                  <a:txBody>
                    <a:bodyPr/>
                    <a:lstStyle/>
                    <a:p>
                      <a:pPr algn="ctr"/>
                      <a:r>
                        <a:rPr lang="en-US" sz="2400" dirty="0" smtClean="0"/>
                        <a:t>Another meaning</a:t>
                      </a:r>
                      <a:endParaRPr lang="en-US" sz="2400" dirty="0"/>
                    </a:p>
                  </a:txBody>
                  <a:tcPr/>
                </a:tc>
                <a:tc>
                  <a:txBody>
                    <a:bodyPr/>
                    <a:lstStyle/>
                    <a:p>
                      <a:pPr algn="ctr"/>
                      <a:r>
                        <a:rPr lang="en-US" sz="2400" dirty="0" smtClean="0"/>
                        <a:t>More</a:t>
                      </a:r>
                      <a:r>
                        <a:rPr lang="en-US" sz="2400" baseline="0" dirty="0" smtClean="0"/>
                        <a:t> another meaning</a:t>
                      </a:r>
                      <a:endParaRPr lang="en-US" sz="2400" dirty="0"/>
                    </a:p>
                  </a:txBody>
                  <a:tcPr/>
                </a:tc>
              </a:tr>
              <a:tr h="1265224">
                <a:tc>
                  <a:txBody>
                    <a:bodyPr/>
                    <a:lstStyle/>
                    <a:p>
                      <a:pPr algn="ctr"/>
                      <a:endParaRPr lang="en-US" sz="3200" b="1" dirty="0" smtClean="0"/>
                    </a:p>
                    <a:p>
                      <a:pPr algn="ctr"/>
                      <a:r>
                        <a:rPr lang="en-US" sz="3200" b="1" dirty="0" smtClean="0"/>
                        <a:t>Trunk</a:t>
                      </a:r>
                      <a:endParaRPr lang="en-US" sz="3200" b="1" dirty="0"/>
                    </a:p>
                  </a:txBody>
                  <a:tcPr/>
                </a:tc>
                <a:tc>
                  <a:txBody>
                    <a:bodyPr/>
                    <a:lstStyle/>
                    <a:p>
                      <a:endParaRPr lang="en-US"/>
                    </a:p>
                  </a:txBody>
                  <a:tcPr/>
                </a:tc>
                <a:tc>
                  <a:txBody>
                    <a:bodyPr/>
                    <a:lstStyle/>
                    <a:p>
                      <a:endParaRPr lang="en-US" dirty="0"/>
                    </a:p>
                  </a:txBody>
                  <a:tcPr/>
                </a:tc>
                <a:tc>
                  <a:txBody>
                    <a:bodyPr/>
                    <a:lstStyle/>
                    <a:p>
                      <a:endParaRPr lang="en-US" dirty="0"/>
                    </a:p>
                  </a:txBody>
                  <a:tcPr/>
                </a:tc>
              </a:tr>
              <a:tr h="1356512">
                <a:tc>
                  <a:txBody>
                    <a:bodyPr/>
                    <a:lstStyle/>
                    <a:p>
                      <a:pPr algn="ctr"/>
                      <a:endParaRPr lang="en-US" sz="3200" b="1" dirty="0" smtClean="0"/>
                    </a:p>
                    <a:p>
                      <a:pPr algn="ctr"/>
                      <a:r>
                        <a:rPr lang="en-US" sz="3200" b="1" dirty="0" smtClean="0"/>
                        <a:t>Ring</a:t>
                      </a:r>
                      <a:endParaRPr lang="en-US" sz="3200"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095" y="1871655"/>
            <a:ext cx="1981200" cy="1143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958" y="3125441"/>
            <a:ext cx="1953126" cy="122056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0958" y="1862705"/>
            <a:ext cx="1953126" cy="122388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3489" y="1889445"/>
            <a:ext cx="1830806" cy="113416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2471" y="3145635"/>
            <a:ext cx="1724529" cy="124131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89296" y="3072666"/>
            <a:ext cx="1882942" cy="1268194"/>
          </a:xfrm>
          <a:prstGeom prst="rect">
            <a:avLst/>
          </a:prstGeom>
        </p:spPr>
      </p:pic>
      <p:sp>
        <p:nvSpPr>
          <p:cNvPr id="14" name="TextBox 13"/>
          <p:cNvSpPr txBox="1"/>
          <p:nvPr/>
        </p:nvSpPr>
        <p:spPr>
          <a:xfrm>
            <a:off x="2743200" y="261244"/>
            <a:ext cx="3200400"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en-US" sz="3200" b="1" dirty="0" smtClean="0"/>
              <a:t>Pair works</a:t>
            </a:r>
            <a:endParaRPr lang="en-US" sz="3200" b="1" dirty="0"/>
          </a:p>
        </p:txBody>
      </p:sp>
      <p:sp>
        <p:nvSpPr>
          <p:cNvPr id="15" name="Rectangle 1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3"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9"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0-#ppt_w/2"/>
                                          </p:val>
                                        </p:tav>
                                        <p:tav tm="100000">
                                          <p:val>
                                            <p:strVal val="#ppt_x"/>
                                          </p:val>
                                        </p:tav>
                                      </p:tavLst>
                                    </p:anim>
                                    <p:anim calcmode="lin" valueType="num">
                                      <p:cBhvr additive="base">
                                        <p:cTn id="5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jpg"/>
          <p:cNvPicPr>
            <a:picLocks noChangeAspect="1"/>
          </p:cNvPicPr>
          <p:nvPr/>
        </p:nvPicPr>
        <p:blipFill>
          <a:blip r:embed="rId2"/>
          <a:stretch>
            <a:fillRect/>
          </a:stretch>
        </p:blipFill>
        <p:spPr>
          <a:xfrm>
            <a:off x="1600200" y="1447800"/>
            <a:ext cx="4136571" cy="2859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loud Callout 2"/>
          <p:cNvSpPr/>
          <p:nvPr/>
        </p:nvSpPr>
        <p:spPr>
          <a:xfrm>
            <a:off x="5791200" y="609600"/>
            <a:ext cx="2819400" cy="2133600"/>
          </a:xfrm>
          <a:prstGeom prst="cloudCallout">
            <a:avLst>
              <a:gd name="adj1" fmla="val -91186"/>
              <a:gd name="adj2" fmla="val 53269"/>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70C0"/>
                </a:solidFill>
                <a:latin typeface="Times New Roman" pitchFamily="18" charset="0"/>
                <a:cs typeface="Times New Roman" pitchFamily="18" charset="0"/>
              </a:rPr>
              <a:t>HOME WORK</a:t>
            </a:r>
            <a:endParaRPr lang="en-US" sz="3600" b="1" dirty="0">
              <a:solidFill>
                <a:srgbClr val="0070C0"/>
              </a:solidFill>
              <a:latin typeface="Times New Roman" pitchFamily="18" charset="0"/>
              <a:cs typeface="Times New Roman" pitchFamily="18" charset="0"/>
            </a:endParaRPr>
          </a:p>
        </p:txBody>
      </p:sp>
      <p:sp>
        <p:nvSpPr>
          <p:cNvPr id="5" name="TextBox 4"/>
          <p:cNvSpPr txBox="1"/>
          <p:nvPr/>
        </p:nvSpPr>
        <p:spPr>
          <a:xfrm>
            <a:off x="1371600" y="4909810"/>
            <a:ext cx="6553200" cy="954107"/>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smtClean="0">
                <a:latin typeface="Times New Roman" pitchFamily="18" charset="0"/>
                <a:cs typeface="Times New Roman" pitchFamily="18" charset="0"/>
              </a:rPr>
              <a:t>Write three sentences with each of the words ‘trunk’ and ‘ring’.</a:t>
            </a:r>
            <a:endParaRPr lang="en-US" sz="2800" b="1" dirty="0">
              <a:latin typeface="Times New Roman" pitchFamily="18" charset="0"/>
              <a:cs typeface="Times New Roman" pitchFamily="18" charset="0"/>
            </a:endParaRPr>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
            <a:ext cx="6248400" cy="1600200"/>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effectLst>
                  <a:outerShdw blurRad="76200" dist="50800" dir="5400000" algn="tl" rotWithShape="0">
                    <a:srgbClr val="000000">
                      <a:alpha val="65000"/>
                    </a:srgbClr>
                  </a:outerShdw>
                </a:effectLst>
                <a:latin typeface="Book Antiqua" pitchFamily="18" charset="0"/>
                <a:cs typeface="MonooMJ" pitchFamily="2" charset="0"/>
              </a:rPr>
              <a:t>Acknowledgement</a:t>
            </a:r>
            <a:endParaRPr lang="en-US" sz="4000" b="1" spc="50" dirty="0">
              <a:ln w="11430"/>
              <a:effectLst>
                <a:outerShdw blurRad="76200" dist="50800" dir="5400000" algn="tl" rotWithShape="0">
                  <a:srgbClr val="000000">
                    <a:alpha val="65000"/>
                  </a:srgbClr>
                </a:outerShdw>
              </a:effectLst>
              <a:latin typeface="Book Antiqua" pitchFamily="18" charset="0"/>
              <a:cs typeface="MonooMJ" pitchFamily="2" charset="0"/>
            </a:endParaRPr>
          </a:p>
        </p:txBody>
      </p:sp>
      <p:sp>
        <p:nvSpPr>
          <p:cNvPr id="5" name="TextBox 4"/>
          <p:cNvSpPr txBox="1"/>
          <p:nvPr/>
        </p:nvSpPr>
        <p:spPr>
          <a:xfrm>
            <a:off x="762000" y="2028735"/>
            <a:ext cx="7924800" cy="1200329"/>
          </a:xfrm>
          <a:prstGeom prst="rect">
            <a:avLst/>
          </a:prstGeom>
          <a:noFill/>
          <a:ln w="38100">
            <a:solidFill>
              <a:schemeClr val="tx1"/>
            </a:solidFill>
          </a:ln>
        </p:spPr>
        <p:txBody>
          <a:bodyPr wrap="square" rtlCol="0">
            <a:spAutoFit/>
          </a:bodyPr>
          <a:lstStyle/>
          <a:p>
            <a:pPr algn="ctr"/>
            <a:r>
              <a:rPr lang="en-US" sz="2400" b="1" dirty="0" smtClean="0">
                <a:solidFill>
                  <a:srgbClr val="003399"/>
                </a:solidFill>
                <a:latin typeface="Book Antiqua" pitchFamily="18" charset="0"/>
                <a:cs typeface="Nikosh" pitchFamily="2" charset="0"/>
              </a:rPr>
              <a:t>We would like to express our cordial gratitude to the  Ministry of Education, Directorate of Secondary &amp; Higher Education, NCTB, a2i</a:t>
            </a:r>
            <a:endParaRPr lang="en-US" sz="2400" b="1" dirty="0">
              <a:solidFill>
                <a:srgbClr val="003399"/>
              </a:solidFill>
              <a:latin typeface="Book Antiqua" pitchFamily="18" charset="0"/>
              <a:cs typeface="Nikosh" pitchFamily="2" charset="0"/>
            </a:endParaRPr>
          </a:p>
        </p:txBody>
      </p:sp>
      <p:sp>
        <p:nvSpPr>
          <p:cNvPr id="3" name="Rectangle 2"/>
          <p:cNvSpPr/>
          <p:nvPr/>
        </p:nvSpPr>
        <p:spPr>
          <a:xfrm>
            <a:off x="0" y="0"/>
            <a:ext cx="9144000" cy="68580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95700" y="3387520"/>
            <a:ext cx="1905000" cy="752565"/>
          </a:xfrm>
          <a:prstGeom prst="ellipse">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Book Antiqua" pitchFamily="18" charset="0"/>
                <a:cs typeface="Nikosh" pitchFamily="2" charset="0"/>
              </a:rPr>
              <a:t>and</a:t>
            </a:r>
          </a:p>
        </p:txBody>
      </p:sp>
      <p:sp>
        <p:nvSpPr>
          <p:cNvPr id="8" name="Rectangle 7"/>
          <p:cNvSpPr/>
          <p:nvPr/>
        </p:nvSpPr>
        <p:spPr>
          <a:xfrm>
            <a:off x="838200" y="4298541"/>
            <a:ext cx="7772400" cy="2129555"/>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399"/>
                </a:solidFill>
                <a:latin typeface="Book Antiqua" pitchFamily="18" charset="0"/>
                <a:cs typeface="Nikosh" pitchFamily="2" charset="0"/>
              </a:rPr>
              <a:t>the panel of honorable editors ( Md. Jahangir </a:t>
            </a:r>
            <a:r>
              <a:rPr lang="en-US" sz="2400" b="1" dirty="0" err="1">
                <a:solidFill>
                  <a:srgbClr val="003399"/>
                </a:solidFill>
                <a:latin typeface="Book Antiqua" pitchFamily="18" charset="0"/>
                <a:cs typeface="Nikosh" pitchFamily="2" charset="0"/>
              </a:rPr>
              <a:t>Hasan</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a:t>
            </a:r>
            <a:r>
              <a:rPr lang="en-US" sz="2400" b="1" dirty="0" err="1">
                <a:solidFill>
                  <a:srgbClr val="003399"/>
                </a:solidFill>
                <a:latin typeface="Book Antiqua" pitchFamily="18" charset="0"/>
                <a:cs typeface="Nikosh" pitchFamily="2" charset="0"/>
              </a:rPr>
              <a:t>Rangpur</a:t>
            </a:r>
            <a:r>
              <a:rPr lang="en-US" sz="2400" b="1" dirty="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Ranjit</a:t>
            </a:r>
            <a:r>
              <a:rPr lang="en-US" sz="2400" b="1" dirty="0" smtClean="0">
                <a:solidFill>
                  <a:srgbClr val="003399"/>
                </a:solidFill>
                <a:latin typeface="Book Antiqua" pitchFamily="18" charset="0"/>
                <a:cs typeface="Nikosh" pitchFamily="2" charset="0"/>
              </a:rPr>
              <a:t> </a:t>
            </a:r>
            <a:r>
              <a:rPr lang="en-US" sz="2400" b="1" dirty="0" err="1">
                <a:solidFill>
                  <a:srgbClr val="003399"/>
                </a:solidFill>
                <a:latin typeface="Book Antiqua" pitchFamily="18" charset="0"/>
                <a:cs typeface="Nikosh" pitchFamily="2" charset="0"/>
              </a:rPr>
              <a:t>Poddar</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and </a:t>
            </a:r>
            <a:r>
              <a:rPr lang="en-US" sz="2400" b="1" dirty="0" err="1">
                <a:solidFill>
                  <a:srgbClr val="003399"/>
                </a:solidFill>
                <a:latin typeface="Book Antiqua" pitchFamily="18" charset="0"/>
                <a:cs typeface="Nikosh" pitchFamily="2" charset="0"/>
              </a:rPr>
              <a:t>Urmila</a:t>
            </a:r>
            <a:r>
              <a:rPr lang="en-US" sz="2400" b="1" dirty="0">
                <a:solidFill>
                  <a:srgbClr val="003399"/>
                </a:solidFill>
                <a:latin typeface="Book Antiqua" pitchFamily="18" charset="0"/>
                <a:cs typeface="Nikosh" pitchFamily="2" charset="0"/>
              </a:rPr>
              <a:t> Ahmed,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to enrich the contents.</a:t>
            </a:r>
          </a:p>
        </p:txBody>
      </p:sp>
      <p:sp>
        <p:nvSpPr>
          <p:cNvPr id="9" name="Rectangle 8"/>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39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2133600" y="2514600"/>
            <a:ext cx="4572000" cy="15240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THE END</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3" name="Rectangle 2"/>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3000" fill="hold"/>
                                        <p:tgtEl>
                                          <p:spTgt spid="18434"/>
                                        </p:tgtEl>
                                        <p:attrNameLst>
                                          <p:attrName>ppt_w</p:attrName>
                                        </p:attrNameLst>
                                      </p:cBhvr>
                                      <p:tavLst>
                                        <p:tav tm="0">
                                          <p:val>
                                            <p:fltVal val="0"/>
                                          </p:val>
                                        </p:tav>
                                        <p:tav tm="100000">
                                          <p:val>
                                            <p:strVal val="#ppt_w"/>
                                          </p:val>
                                        </p:tav>
                                      </p:tavLst>
                                    </p:anim>
                                    <p:anim calcmode="lin" valueType="num">
                                      <p:cBhvr>
                                        <p:cTn id="8" dur="3000" fill="hold"/>
                                        <p:tgtEl>
                                          <p:spTgt spid="18434"/>
                                        </p:tgtEl>
                                        <p:attrNameLst>
                                          <p:attrName>ppt_h</p:attrName>
                                        </p:attrNameLst>
                                      </p:cBhvr>
                                      <p:tavLst>
                                        <p:tav tm="0">
                                          <p:val>
                                            <p:fltVal val="0"/>
                                          </p:val>
                                        </p:tav>
                                        <p:tav tm="100000">
                                          <p:val>
                                            <p:strVal val="#ppt_h"/>
                                          </p:val>
                                        </p:tav>
                                      </p:tavLst>
                                    </p:anim>
                                    <p:animEffect transition="in" filter="fade">
                                      <p:cBhvr>
                                        <p:cTn id="9" dur="3000"/>
                                        <p:tgtEl>
                                          <p:spTgt spid="18434"/>
                                        </p:tgtEl>
                                      </p:cBhvr>
                                    </p:animEffect>
                                    <p:anim calcmode="lin" valueType="num">
                                      <p:cBhvr>
                                        <p:cTn id="10" dur="3000" fill="hold"/>
                                        <p:tgtEl>
                                          <p:spTgt spid="18434"/>
                                        </p:tgtEl>
                                        <p:attrNameLst>
                                          <p:attrName>ppt_x</p:attrName>
                                        </p:attrNameLst>
                                      </p:cBhvr>
                                      <p:tavLst>
                                        <p:tav tm="0">
                                          <p:val>
                                            <p:fltVal val="0.5"/>
                                          </p:val>
                                        </p:tav>
                                        <p:tav tm="100000">
                                          <p:val>
                                            <p:strVal val="#ppt_x"/>
                                          </p:val>
                                        </p:tav>
                                      </p:tavLst>
                                    </p:anim>
                                    <p:anim calcmode="lin" valueType="num">
                                      <p:cBhvr>
                                        <p:cTn id="11" dur="3000" fill="hold"/>
                                        <p:tgtEl>
                                          <p:spTgt spid="1843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WordArt 1"/>
          <p:cNvSpPr>
            <a:spLocks noChangeArrowheads="1" noChangeShapeType="1" noTextEdit="1"/>
          </p:cNvSpPr>
          <p:nvPr/>
        </p:nvSpPr>
        <p:spPr bwMode="auto">
          <a:xfrm>
            <a:off x="3519487" y="4267200"/>
            <a:ext cx="3552825" cy="15335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058" y="1371600"/>
            <a:ext cx="3719513" cy="3181350"/>
          </a:xfrm>
          <a:prstGeom prst="rect">
            <a:avLst/>
          </a:prstGeom>
        </p:spPr>
      </p:pic>
      <p:sp>
        <p:nvSpPr>
          <p:cNvPr id="2" name="Rectangle 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097"/>
                                        </p:tgtEl>
                                        <p:attrNameLst>
                                          <p:attrName>style.visibility</p:attrName>
                                        </p:attrNameLst>
                                      </p:cBhvr>
                                      <p:to>
                                        <p:strVal val="visible"/>
                                      </p:to>
                                    </p:set>
                                    <p:anim calcmode="lin" valueType="num">
                                      <p:cBhvr>
                                        <p:cTn id="7" dur="1000" fill="hold"/>
                                        <p:tgtEl>
                                          <p:spTgt spid="4097"/>
                                        </p:tgtEl>
                                        <p:attrNameLst>
                                          <p:attrName>ppt_w</p:attrName>
                                        </p:attrNameLst>
                                      </p:cBhvr>
                                      <p:tavLst>
                                        <p:tav tm="0">
                                          <p:val>
                                            <p:fltVal val="0"/>
                                          </p:val>
                                        </p:tav>
                                        <p:tav tm="100000">
                                          <p:val>
                                            <p:strVal val="#ppt_w"/>
                                          </p:val>
                                        </p:tav>
                                      </p:tavLst>
                                    </p:anim>
                                    <p:anim calcmode="lin" valueType="num">
                                      <p:cBhvr>
                                        <p:cTn id="8" dur="1000" fill="hold"/>
                                        <p:tgtEl>
                                          <p:spTgt spid="4097"/>
                                        </p:tgtEl>
                                        <p:attrNameLst>
                                          <p:attrName>ppt_h</p:attrName>
                                        </p:attrNameLst>
                                      </p:cBhvr>
                                      <p:tavLst>
                                        <p:tav tm="0">
                                          <p:val>
                                            <p:fltVal val="0"/>
                                          </p:val>
                                        </p:tav>
                                        <p:tav tm="100000">
                                          <p:val>
                                            <p:strVal val="#ppt_h"/>
                                          </p:val>
                                        </p:tav>
                                      </p:tavLst>
                                    </p:anim>
                                    <p:anim calcmode="lin" valueType="num">
                                      <p:cBhvr>
                                        <p:cTn id="9" dur="1000" fill="hold"/>
                                        <p:tgtEl>
                                          <p:spTgt spid="4097"/>
                                        </p:tgtEl>
                                        <p:attrNameLst>
                                          <p:attrName>style.rotation</p:attrName>
                                        </p:attrNameLst>
                                      </p:cBhvr>
                                      <p:tavLst>
                                        <p:tav tm="0">
                                          <p:val>
                                            <p:fltVal val="90"/>
                                          </p:val>
                                        </p:tav>
                                        <p:tav tm="100000">
                                          <p:val>
                                            <p:fltVal val="0"/>
                                          </p:val>
                                        </p:tav>
                                      </p:tavLst>
                                    </p:anim>
                                    <p:animEffect transition="in" filter="fade">
                                      <p:cBhvr>
                                        <p:cTn id="10" dur="1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676400" y="457200"/>
            <a:ext cx="5867400" cy="1066800"/>
          </a:xfrm>
          <a:prstGeom prst="ellipseRibbon2">
            <a:avLst/>
          </a:prstGeom>
          <a:solidFill>
            <a:schemeClr val="accent3">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70C0"/>
                </a:solidFill>
                <a:latin typeface="Elephant" pitchFamily="18" charset="0"/>
                <a:cs typeface="Times New Roman" pitchFamily="18" charset="0"/>
              </a:rPr>
              <a:t>IDENTITY</a:t>
            </a:r>
            <a:endParaRPr lang="en-US" sz="3200" dirty="0">
              <a:solidFill>
                <a:srgbClr val="0070C0"/>
              </a:solidFill>
              <a:latin typeface="Elephant" pitchFamily="18" charset="0"/>
              <a:cs typeface="Times New Roman" pitchFamily="18" charset="0"/>
            </a:endParaRPr>
          </a:p>
        </p:txBody>
      </p:sp>
      <p:sp>
        <p:nvSpPr>
          <p:cNvPr id="6" name="TextBox 5"/>
          <p:cNvSpPr txBox="1"/>
          <p:nvPr/>
        </p:nvSpPr>
        <p:spPr>
          <a:xfrm>
            <a:off x="1524000" y="1981200"/>
            <a:ext cx="6324600" cy="1692771"/>
          </a:xfrm>
          <a:prstGeom prst="rect">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SK. Md. </a:t>
            </a:r>
            <a:r>
              <a:rPr lang="en-US" sz="3200" b="1" dirty="0" err="1" smtClean="0">
                <a:latin typeface="Times New Roman" pitchFamily="18" charset="0"/>
                <a:cs typeface="Times New Roman" pitchFamily="18" charset="0"/>
              </a:rPr>
              <a:t>Harunar</a:t>
            </a:r>
            <a:r>
              <a:rPr lang="en-US" sz="3200" b="1" dirty="0" smtClean="0">
                <a:latin typeface="Times New Roman" pitchFamily="18" charset="0"/>
                <a:cs typeface="Times New Roman" pitchFamily="18" charset="0"/>
              </a:rPr>
              <a:t> Rashid</a:t>
            </a:r>
            <a:endParaRPr lang="en-US" sz="2400" b="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                 Senior Assist: Teacher</a:t>
            </a:r>
          </a:p>
          <a:p>
            <a:pPr algn="ct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Sonatola</a:t>
            </a:r>
            <a:r>
              <a:rPr lang="en-US" sz="2400" b="1" dirty="0" smtClean="0">
                <a:latin typeface="Times New Roman" pitchFamily="18" charset="0"/>
                <a:cs typeface="Times New Roman" pitchFamily="18" charset="0"/>
              </a:rPr>
              <a:t> Model High School,    </a:t>
            </a:r>
          </a:p>
          <a:p>
            <a:pPr algn="ct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Sonatola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Bogra</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7" name="TextBox 6"/>
          <p:cNvSpPr txBox="1"/>
          <p:nvPr/>
        </p:nvSpPr>
        <p:spPr>
          <a:xfrm>
            <a:off x="1752600" y="3886200"/>
            <a:ext cx="5791200" cy="1692771"/>
          </a:xfrm>
          <a:prstGeom prst="rect">
            <a:avLst/>
          </a:prstGeom>
          <a:solidFill>
            <a:schemeClr val="accent6">
              <a:lumMod val="40000"/>
              <a:lumOff val="60000"/>
            </a:schemeClr>
          </a:solidFill>
          <a:ln w="3175">
            <a:solidFill>
              <a:schemeClr val="tx1"/>
            </a:solidFill>
          </a:ln>
          <a:effectLst>
            <a:outerShdw blurRad="44450" dist="27940" dir="5400000" algn="ctr">
              <a:srgbClr val="000000">
                <a:alpha val="32000"/>
              </a:srgbClr>
            </a:outerShdw>
          </a:effectLst>
        </p:spPr>
        <p:txBody>
          <a:bodyPr wrap="square" rtlCol="0">
            <a:spAutoFit/>
          </a:bodyPr>
          <a:lstStyle/>
          <a:p>
            <a:pPr algn="ctr"/>
            <a:r>
              <a:rPr lang="en-US" sz="2400" b="1" dirty="0" smtClean="0">
                <a:latin typeface="Times New Roman" pitchFamily="18" charset="0"/>
                <a:cs typeface="Times New Roman" pitchFamily="18" charset="0"/>
              </a:rPr>
              <a:t>Lesson</a:t>
            </a:r>
          </a:p>
          <a:p>
            <a:pPr algn="ctr"/>
            <a:r>
              <a:rPr lang="en-US" sz="3200" b="1" dirty="0" smtClean="0">
                <a:latin typeface="Times New Roman" pitchFamily="18" charset="0"/>
                <a:cs typeface="Times New Roman" pitchFamily="18" charset="0"/>
              </a:rPr>
              <a:t>            ENGLISH FOR TODAY</a:t>
            </a:r>
          </a:p>
          <a:p>
            <a:pPr algn="ctr"/>
            <a:r>
              <a:rPr lang="en-US" sz="2400" b="1" dirty="0" smtClean="0">
                <a:latin typeface="Times New Roman" pitchFamily="18" charset="0"/>
                <a:cs typeface="Times New Roman" pitchFamily="18" charset="0"/>
              </a:rPr>
              <a:t>           CLASS : SIX</a:t>
            </a:r>
          </a:p>
          <a:p>
            <a:pPr algn="ctr"/>
            <a:r>
              <a:rPr lang="en-US" sz="2400" b="1" dirty="0" smtClean="0">
                <a:latin typeface="Times New Roman" pitchFamily="18" charset="0"/>
                <a:cs typeface="Times New Roman" pitchFamily="18" charset="0"/>
              </a:rPr>
              <a:t>       Lesson – </a:t>
            </a:r>
            <a:r>
              <a:rPr lang="en-US" sz="2400" b="1" dirty="0">
                <a:latin typeface="Times New Roman" pitchFamily="18" charset="0"/>
                <a:cs typeface="Times New Roman" pitchFamily="18" charset="0"/>
              </a:rPr>
              <a:t>7</a:t>
            </a:r>
            <a:r>
              <a:rPr lang="en-US" sz="2400" b="1" dirty="0" smtClean="0">
                <a:latin typeface="Times New Roman" pitchFamily="18" charset="0"/>
                <a:cs typeface="Times New Roman" pitchFamily="18" charset="0"/>
              </a:rPr>
              <a:t>    </a:t>
            </a:r>
          </a:p>
        </p:txBody>
      </p:sp>
      <p:pic>
        <p:nvPicPr>
          <p:cNvPr id="5" name="Picture 4" descr="viii.jpg"/>
          <p:cNvPicPr>
            <a:picLocks noChangeAspect="1"/>
          </p:cNvPicPr>
          <p:nvPr/>
        </p:nvPicPr>
        <p:blipFill>
          <a:blip r:embed="rId3"/>
          <a:stretch>
            <a:fillRect/>
          </a:stretch>
        </p:blipFill>
        <p:spPr>
          <a:xfrm>
            <a:off x="2057400" y="4038600"/>
            <a:ext cx="858253" cy="1371600"/>
          </a:xfrm>
          <a:prstGeom prst="rect">
            <a:avLst/>
          </a:prstGeom>
        </p:spPr>
      </p:pic>
      <p:pic>
        <p:nvPicPr>
          <p:cNvPr id="8" name="Picture 7" descr="Myself.jpg"/>
          <p:cNvPicPr>
            <a:picLocks noChangeAspect="1"/>
          </p:cNvPicPr>
          <p:nvPr/>
        </p:nvPicPr>
        <p:blipFill>
          <a:blip r:embed="rId4"/>
          <a:stretch>
            <a:fillRect/>
          </a:stretch>
        </p:blipFill>
        <p:spPr>
          <a:xfrm>
            <a:off x="2057400" y="2209800"/>
            <a:ext cx="734291" cy="1295400"/>
          </a:xfrm>
          <a:prstGeom prst="rect">
            <a:avLst/>
          </a:prstGeom>
          <a:ln w="28575">
            <a:solidFill>
              <a:schemeClr val="tx1"/>
            </a:solidFill>
          </a:ln>
        </p:spPr>
      </p:pic>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4)">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4)">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8001000" cy="1077218"/>
          </a:xfrm>
          <a:prstGeom prst="rect">
            <a:avLst/>
          </a:prstGeom>
          <a:noFill/>
        </p:spPr>
        <p:txBody>
          <a:bodyPr wrap="square" rtlCol="0">
            <a:spAutoFit/>
          </a:bodyPr>
          <a:lstStyle/>
          <a:p>
            <a:pPr algn="ctr"/>
            <a:r>
              <a:rPr lang="en-US" sz="3200" b="1" dirty="0" smtClean="0"/>
              <a:t>Look at the picture and describe the </a:t>
            </a:r>
            <a:r>
              <a:rPr lang="en-US" sz="3200" b="1" dirty="0"/>
              <a:t>picture </a:t>
            </a:r>
            <a:r>
              <a:rPr lang="en-US" sz="3200" b="1" dirty="0" smtClean="0"/>
              <a:t>to your partner.</a:t>
            </a:r>
            <a:endParaRPr lang="en-US" sz="3200" b="1" dirty="0"/>
          </a:p>
        </p:txBody>
      </p:sp>
      <p:sp>
        <p:nvSpPr>
          <p:cNvPr id="4" name="TextBox 3"/>
          <p:cNvSpPr txBox="1"/>
          <p:nvPr/>
        </p:nvSpPr>
        <p:spPr>
          <a:xfrm>
            <a:off x="990600" y="5029200"/>
            <a:ext cx="7010400" cy="707886"/>
          </a:xfrm>
          <a:prstGeom prst="rect">
            <a:avLst/>
          </a:prstGeom>
          <a:noFill/>
        </p:spPr>
        <p:txBody>
          <a:bodyPr wrap="square" rtlCol="0">
            <a:spAutoFit/>
          </a:bodyPr>
          <a:lstStyle/>
          <a:p>
            <a:pPr algn="ctr"/>
            <a:r>
              <a:rPr lang="en-US" sz="4000" b="1" dirty="0">
                <a:ln w="1905"/>
                <a:solidFill>
                  <a:srgbClr val="002060"/>
                </a:solidFill>
                <a:effectLst>
                  <a:innerShdw blurRad="69850" dist="43180" dir="5400000">
                    <a:srgbClr val="000000">
                      <a:alpha val="65000"/>
                    </a:srgbClr>
                  </a:innerShdw>
                </a:effectLst>
              </a:rPr>
              <a:t>H</a:t>
            </a:r>
            <a:r>
              <a:rPr lang="en-US" sz="4000" b="1" dirty="0" smtClean="0">
                <a:ln w="1905"/>
                <a:solidFill>
                  <a:srgbClr val="002060"/>
                </a:solidFill>
                <a:effectLst>
                  <a:innerShdw blurRad="69850" dist="43180" dir="5400000">
                    <a:srgbClr val="000000">
                      <a:alpha val="65000"/>
                    </a:srgbClr>
                  </a:innerShdw>
                </a:effectLst>
              </a:rPr>
              <a:t>olding hands</a:t>
            </a:r>
            <a:endParaRPr lang="en-US" sz="4000" b="1" dirty="0">
              <a:ln w="1905"/>
              <a:solidFill>
                <a:srgbClr val="002060"/>
              </a:solidFill>
              <a:effectLst>
                <a:innerShdw blurRad="69850" dist="43180" dir="5400000">
                  <a:srgbClr val="000000">
                    <a:alpha val="65000"/>
                  </a:srgbClr>
                </a:inn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834009"/>
            <a:ext cx="4114800" cy="2971800"/>
          </a:xfrm>
          <a:prstGeom prst="rect">
            <a:avLst/>
          </a:prstGeom>
        </p:spPr>
      </p:pic>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295400"/>
            <a:ext cx="3657600" cy="707886"/>
          </a:xfrm>
          <a:prstGeom prst="rect">
            <a:avLst/>
          </a:prstGeom>
          <a:solidFill>
            <a:schemeClr val="accent3">
              <a:lumMod val="40000"/>
              <a:lumOff val="60000"/>
            </a:schemeClr>
          </a:solidFill>
          <a:ln w="3175">
            <a:solidFill>
              <a:schemeClr val="tx1"/>
            </a:solidFill>
          </a:ln>
          <a:effectLst/>
        </p:spPr>
        <p:txBody>
          <a:bodyPr wrap="square" rtlCol="0">
            <a:spAutoFit/>
          </a:bodyPr>
          <a:lstStyle/>
          <a:p>
            <a:pPr algn="ctr"/>
            <a:r>
              <a:rPr lang="en-US" sz="4000" b="1" dirty="0" smtClean="0"/>
              <a:t>Today`s topic</a:t>
            </a:r>
            <a:endParaRPr lang="en-US" sz="4000" b="1" dirty="0" smtClean="0"/>
          </a:p>
        </p:txBody>
      </p:sp>
      <p:sp>
        <p:nvSpPr>
          <p:cNvPr id="4" name="Round Diagonal Corner Rectangle 3"/>
          <p:cNvSpPr/>
          <p:nvPr/>
        </p:nvSpPr>
        <p:spPr>
          <a:xfrm>
            <a:off x="609600" y="2438400"/>
            <a:ext cx="7924800" cy="2171700"/>
          </a:xfrm>
          <a:prstGeom prst="round2Diag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Holding Hands</a:t>
            </a:r>
            <a:endParaRPr lang="en-US" sz="6600" dirty="0" smtClean="0">
              <a:solidFill>
                <a:srgbClr val="7030A0"/>
              </a:solidFill>
            </a:endParaRPr>
          </a:p>
          <a:p>
            <a:pPr algn="ctr"/>
            <a:r>
              <a:rPr lang="en-US" sz="4000" b="1" dirty="0" smtClean="0">
                <a:solidFill>
                  <a:srgbClr val="00B0F0"/>
                </a:solidFill>
              </a:rPr>
              <a:t>Lesson : 7</a:t>
            </a:r>
          </a:p>
        </p:txBody>
      </p:sp>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028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828800" y="685800"/>
            <a:ext cx="5638800" cy="762000"/>
          </a:xfrm>
          <a:prstGeom prst="round2DiagRect">
            <a:avLst/>
          </a:prstGeom>
          <a:solidFill>
            <a:schemeClr val="accent3">
              <a:lumMod val="40000"/>
              <a:lumOff val="6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Times New Roman" pitchFamily="18" charset="0"/>
                <a:cs typeface="Times New Roman" pitchFamily="18" charset="0"/>
              </a:rPr>
              <a:t>Learning  outcomes</a:t>
            </a:r>
            <a:endParaRPr lang="en-US" sz="3600" b="1" dirty="0">
              <a:solidFill>
                <a:srgbClr val="002060"/>
              </a:solidFill>
              <a:latin typeface="Times New Roman" pitchFamily="18" charset="0"/>
              <a:cs typeface="Times New Roman" pitchFamily="18" charset="0"/>
            </a:endParaRPr>
          </a:p>
        </p:txBody>
      </p:sp>
      <p:sp>
        <p:nvSpPr>
          <p:cNvPr id="3" name="Rounded Rectangle 2"/>
          <p:cNvSpPr/>
          <p:nvPr/>
        </p:nvSpPr>
        <p:spPr>
          <a:xfrm>
            <a:off x="1143000" y="1905000"/>
            <a:ext cx="7162800" cy="3962400"/>
          </a:xfrm>
          <a:prstGeom prst="roundRect">
            <a:avLst/>
          </a:prstGeom>
          <a:solidFill>
            <a:schemeClr val="accent3">
              <a:lumMod val="60000"/>
              <a:lumOff val="40000"/>
            </a:schemeClr>
          </a:solidFill>
          <a:ln w="3175">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2060"/>
                </a:solidFill>
                <a:latin typeface="Times New Roman" pitchFamily="18" charset="0"/>
                <a:cs typeface="Times New Roman" pitchFamily="18" charset="0"/>
              </a:rPr>
              <a:t>By the end of this lesson, students will be able to-</a:t>
            </a:r>
          </a:p>
          <a:p>
            <a:endParaRPr lang="en-US" sz="2400" b="1" dirty="0" smtClean="0">
              <a:solidFill>
                <a:srgbClr val="002060"/>
              </a:solidFill>
              <a:latin typeface="Times New Roman" pitchFamily="18" charset="0"/>
              <a:cs typeface="Times New Roman" pitchFamily="18" charset="0"/>
            </a:endParaRPr>
          </a:p>
          <a:p>
            <a:pPr>
              <a:buFont typeface="Wingdings" pitchFamily="2" charset="2"/>
              <a:buChar char="Ø"/>
            </a:pPr>
            <a:r>
              <a:rPr lang="en-US" sz="2400" b="1" dirty="0" smtClean="0">
                <a:solidFill>
                  <a:srgbClr val="002060"/>
                </a:solidFill>
                <a:latin typeface="Times New Roman" pitchFamily="18" charset="0"/>
                <a:cs typeface="Times New Roman" pitchFamily="18" charset="0"/>
              </a:rPr>
              <a:t> recognize word and stress on words in sentence.</a:t>
            </a:r>
          </a:p>
          <a:p>
            <a:pPr>
              <a:buFont typeface="Wingdings" pitchFamily="2" charset="2"/>
              <a:buChar char="Ø"/>
            </a:pPr>
            <a:r>
              <a:rPr lang="en-US" sz="2400" b="1" dirty="0" smtClean="0">
                <a:solidFill>
                  <a:srgbClr val="002060"/>
                </a:solidFill>
                <a:latin typeface="Times New Roman" pitchFamily="18" charset="0"/>
                <a:cs typeface="Times New Roman" pitchFamily="18" charset="0"/>
              </a:rPr>
              <a:t> recognize intonation in sentences.</a:t>
            </a:r>
          </a:p>
          <a:p>
            <a:pPr>
              <a:buFont typeface="Wingdings" pitchFamily="2" charset="2"/>
              <a:buChar char="Ø"/>
            </a:pPr>
            <a:r>
              <a:rPr lang="en-US" sz="2400" b="1" dirty="0">
                <a:solidFill>
                  <a:srgbClr val="002060"/>
                </a:solidFill>
                <a:latin typeface="Times New Roman" pitchFamily="18" charset="0"/>
                <a:cs typeface="Times New Roman" pitchFamily="18" charset="0"/>
              </a:rPr>
              <a:t> infer meaning from context and enjoy stories and poems. </a:t>
            </a:r>
          </a:p>
        </p:txBody>
      </p:sp>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1676400"/>
            <a:ext cx="41910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t>Let’s  watch  a video clip</a:t>
            </a:r>
            <a:endParaRPr lang="en-US" sz="2800" b="1" dirty="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2827226053"/>
              </p:ext>
            </p:extLst>
          </p:nvPr>
        </p:nvGraphicFramePr>
        <p:xfrm>
          <a:off x="4233441" y="3238500"/>
          <a:ext cx="1600200" cy="1600200"/>
        </p:xfrm>
        <a:graphic>
          <a:graphicData uri="http://schemas.openxmlformats.org/presentationml/2006/ole">
            <mc:AlternateContent xmlns:mc="http://schemas.openxmlformats.org/markup-compatibility/2006">
              <mc:Choice xmlns:v="urn:schemas-microsoft-com:vml" Requires="v">
                <p:oleObj spid="_x0000_s29757"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4233441" y="3238500"/>
                        <a:ext cx="1600200" cy="1600200"/>
                      </a:xfrm>
                      <a:prstGeom prst="rect">
                        <a:avLst/>
                      </a:prstGeom>
                    </p:spPr>
                  </p:pic>
                </p:oleObj>
              </mc:Fallback>
            </mc:AlternateContent>
          </a:graphicData>
        </a:graphic>
      </p:graphicFrame>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2528" y="4530484"/>
            <a:ext cx="3028950" cy="1047750"/>
          </a:xfrm>
          <a:prstGeom prst="rect">
            <a:avLst/>
          </a:prstGeom>
        </p:spPr>
      </p:pic>
      <p:pic>
        <p:nvPicPr>
          <p:cNvPr id="8" name="Picture 7"/>
          <p:cNvPicPr>
            <a:picLocks noChangeAspect="1"/>
          </p:cNvPicPr>
          <p:nvPr/>
        </p:nvPicPr>
        <p:blipFill>
          <a:blip r:embed="rId7"/>
          <a:stretch>
            <a:fillRect/>
          </a:stretch>
        </p:blipFill>
        <p:spPr>
          <a:xfrm>
            <a:off x="4612030" y="4507947"/>
            <a:ext cx="3023878" cy="1042506"/>
          </a:xfrm>
          <a:prstGeom prst="rect">
            <a:avLst/>
          </a:prstGeom>
        </p:spPr>
      </p:pic>
      <p:sp>
        <p:nvSpPr>
          <p:cNvPr id="7" name="Rectangle 6"/>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029200"/>
            <a:ext cx="8153400" cy="369332"/>
          </a:xfrm>
          <a:prstGeom prst="rect">
            <a:avLst/>
          </a:prstGeom>
          <a:noFill/>
        </p:spPr>
        <p:txBody>
          <a:bodyPr wrap="square" rtlCol="0">
            <a:spAutoFit/>
          </a:bodyPr>
          <a:lstStyle/>
          <a:p>
            <a:endParaRPr lang="en-US"/>
          </a:p>
        </p:txBody>
      </p:sp>
      <p:sp>
        <p:nvSpPr>
          <p:cNvPr id="7" name="TextBox 6"/>
          <p:cNvSpPr txBox="1"/>
          <p:nvPr/>
        </p:nvSpPr>
        <p:spPr>
          <a:xfrm>
            <a:off x="876300" y="326053"/>
            <a:ext cx="7620000" cy="954107"/>
          </a:xfrm>
          <a:prstGeom prst="rect">
            <a:avLst/>
          </a:prstGeom>
          <a:solidFill>
            <a:schemeClr val="accent3">
              <a:lumMod val="20000"/>
              <a:lumOff val="80000"/>
            </a:schemeClr>
          </a:solidFill>
          <a:ln w="31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smtClean="0"/>
              <a:t>Dear students at first listen to me the poem then recite it individually and in pairs.</a:t>
            </a:r>
            <a:endParaRPr lang="en-US" sz="28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592586"/>
            <a:ext cx="2514600" cy="2621280"/>
          </a:xfrm>
          <a:prstGeom prst="ellipse">
            <a:avLst/>
          </a:prstGeom>
          <a:ln>
            <a:noFill/>
          </a:ln>
          <a:effectLst>
            <a:softEdge rad="112500"/>
          </a:effectLst>
        </p:spPr>
      </p:pic>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447800"/>
            <a:ext cx="4942857" cy="5104762"/>
          </a:xfrm>
          <a:prstGeom prst="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007" y="1324207"/>
            <a:ext cx="3333750" cy="2733675"/>
          </a:xfrm>
          <a:prstGeom prst="rect">
            <a:avLst/>
          </a:prstGeom>
          <a:ln w="12700">
            <a:solidFill>
              <a:schemeClr val="tx1"/>
            </a:solidFill>
          </a:ln>
        </p:spPr>
      </p:pic>
      <p:sp>
        <p:nvSpPr>
          <p:cNvPr id="3" name="TextBox 2"/>
          <p:cNvSpPr txBox="1"/>
          <p:nvPr/>
        </p:nvSpPr>
        <p:spPr>
          <a:xfrm>
            <a:off x="3550783" y="697421"/>
            <a:ext cx="2733675" cy="511680"/>
          </a:xfrm>
          <a:prstGeom prst="rect">
            <a:avLst/>
          </a:prstGeom>
          <a:noFill/>
          <a:ln w="3175">
            <a:noFill/>
          </a:ln>
        </p:spPr>
        <p:txBody>
          <a:bodyPr wrap="square" rtlCol="0">
            <a:prstTxWarp prst="textWave1">
              <a:avLst/>
            </a:prstTxWarp>
            <a:spAutoFit/>
          </a:bodyPr>
          <a:lstStyle/>
          <a:p>
            <a:pPr algn="ctr"/>
            <a:r>
              <a:rPr lang="en-US" sz="4000" b="1" dirty="0" smtClean="0">
                <a:effectLst>
                  <a:glow rad="63500">
                    <a:schemeClr val="accent3">
                      <a:satMod val="175000"/>
                      <a:alpha val="40000"/>
                    </a:schemeClr>
                  </a:glow>
                </a:effectLst>
              </a:rPr>
              <a:t>Walk</a:t>
            </a:r>
            <a:endParaRPr lang="en-US" sz="4000" b="1" dirty="0">
              <a:effectLst>
                <a:glow rad="63500">
                  <a:schemeClr val="accent3">
                    <a:satMod val="175000"/>
                    <a:alpha val="40000"/>
                  </a:schemeClr>
                </a:glow>
              </a:effectLst>
            </a:endParaRPr>
          </a:p>
        </p:txBody>
      </p:sp>
      <p:sp>
        <p:nvSpPr>
          <p:cNvPr id="8" name="TextBox 7"/>
          <p:cNvSpPr txBox="1"/>
          <p:nvPr/>
        </p:nvSpPr>
        <p:spPr>
          <a:xfrm>
            <a:off x="3167100" y="4276427"/>
            <a:ext cx="3923706" cy="523220"/>
          </a:xfrm>
          <a:prstGeom prst="rect">
            <a:avLst/>
          </a:prstGeom>
          <a:solidFill>
            <a:schemeClr val="accent3">
              <a:lumMod val="40000"/>
              <a:lumOff val="60000"/>
            </a:schemeClr>
          </a:solidFill>
          <a:ln w="3175">
            <a:solidFill>
              <a:schemeClr val="tx1"/>
            </a:solidFill>
          </a:ln>
        </p:spPr>
        <p:txBody>
          <a:bodyPr wrap="square" rtlCol="0">
            <a:spAutoFit/>
          </a:bodyPr>
          <a:lstStyle/>
          <a:p>
            <a:pPr algn="ctr"/>
            <a:r>
              <a:rPr lang="en-US" sz="2800" b="1" dirty="0" smtClean="0"/>
              <a:t>The boy is walking.</a:t>
            </a:r>
            <a:endParaRPr lang="en-US" sz="2800" b="1" dirty="0"/>
          </a:p>
        </p:txBody>
      </p:sp>
      <p:sp>
        <p:nvSpPr>
          <p:cNvPr id="10" name="TextBox 9"/>
          <p:cNvSpPr txBox="1"/>
          <p:nvPr/>
        </p:nvSpPr>
        <p:spPr>
          <a:xfrm>
            <a:off x="1107620" y="4286929"/>
            <a:ext cx="7620000" cy="523220"/>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2800" b="1" dirty="0" smtClean="0"/>
              <a:t>Try to say the word meaning and make sentence.</a:t>
            </a:r>
            <a:endParaRPr lang="en-US" sz="2800" b="1" dirty="0"/>
          </a:p>
        </p:txBody>
      </p:sp>
      <p:sp>
        <p:nvSpPr>
          <p:cNvPr id="7" name="Rectangle 6"/>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0" y="697421"/>
            <a:ext cx="1638300" cy="1436179"/>
            <a:chOff x="628650" y="762000"/>
            <a:chExt cx="1600200" cy="1368615"/>
          </a:xfrm>
        </p:grpSpPr>
        <p:sp>
          <p:nvSpPr>
            <p:cNvPr id="11" name="Rectangle 10"/>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3" name="Rounded Rectangle 12"/>
          <p:cNvSpPr/>
          <p:nvPr/>
        </p:nvSpPr>
        <p:spPr>
          <a:xfrm>
            <a:off x="1295400" y="5126864"/>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2" name="Rectangle 1"/>
          <p:cNvSpPr/>
          <p:nvPr/>
        </p:nvSpPr>
        <p:spPr>
          <a:xfrm>
            <a:off x="3158007" y="5330183"/>
            <a:ext cx="4309593" cy="59337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2">
                    <a:lumMod val="10000"/>
                  </a:schemeClr>
                </a:solidFill>
              </a:rPr>
              <a:t>March / Go forward</a:t>
            </a:r>
            <a:endParaRPr lang="en-US" sz="3200" b="1" dirty="0">
              <a:solidFill>
                <a:schemeClr val="bg2">
                  <a:lumMod val="1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2000" fill="hold"/>
                                        <p:tgtEl>
                                          <p:spTgt spid="10"/>
                                        </p:tgtEl>
                                        <p:attrNameLst>
                                          <p:attrName>ppt_w</p:attrName>
                                        </p:attrNameLst>
                                      </p:cBhvr>
                                      <p:tavLst>
                                        <p:tav tm="0">
                                          <p:val>
                                            <p:fltVal val="0"/>
                                          </p:val>
                                        </p:tav>
                                        <p:tav tm="100000">
                                          <p:val>
                                            <p:strVal val="#ppt_w"/>
                                          </p:val>
                                        </p:tav>
                                      </p:tavLst>
                                    </p:anim>
                                    <p:anim calcmode="lin" valueType="num">
                                      <p:cBhvr>
                                        <p:cTn id="26" dur="2000" fill="hold"/>
                                        <p:tgtEl>
                                          <p:spTgt spid="10"/>
                                        </p:tgtEl>
                                        <p:attrNameLst>
                                          <p:attrName>ppt_h</p:attrName>
                                        </p:attrNameLst>
                                      </p:cBhvr>
                                      <p:tavLst>
                                        <p:tav tm="0">
                                          <p:val>
                                            <p:fltVal val="0"/>
                                          </p:val>
                                        </p:tav>
                                        <p:tav tm="100000">
                                          <p:val>
                                            <p:strVal val="#ppt_h"/>
                                          </p:val>
                                        </p:tav>
                                      </p:tavLst>
                                    </p:anim>
                                    <p:animEffect transition="in" filter="fade">
                                      <p:cBhvr>
                                        <p:cTn id="27"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2000" fill="hold"/>
                                        <p:tgtEl>
                                          <p:spTgt spid="8"/>
                                        </p:tgtEl>
                                        <p:attrNameLst>
                                          <p:attrName>ppt_w</p:attrName>
                                        </p:attrNameLst>
                                      </p:cBhvr>
                                      <p:tavLst>
                                        <p:tav tm="0">
                                          <p:val>
                                            <p:fltVal val="0"/>
                                          </p:val>
                                        </p:tav>
                                        <p:tav tm="100000">
                                          <p:val>
                                            <p:strVal val="#ppt_w"/>
                                          </p:val>
                                        </p:tav>
                                      </p:tavLst>
                                    </p:anim>
                                    <p:anim calcmode="lin" valueType="num">
                                      <p:cBhvr>
                                        <p:cTn id="33" dur="2000" fill="hold"/>
                                        <p:tgtEl>
                                          <p:spTgt spid="8"/>
                                        </p:tgtEl>
                                        <p:attrNameLst>
                                          <p:attrName>ppt_h</p:attrName>
                                        </p:attrNameLst>
                                      </p:cBhvr>
                                      <p:tavLst>
                                        <p:tav tm="0">
                                          <p:val>
                                            <p:fltVal val="0"/>
                                          </p:val>
                                        </p:tav>
                                        <p:tav tm="100000">
                                          <p:val>
                                            <p:strVal val="#ppt_h"/>
                                          </p:val>
                                        </p:tav>
                                      </p:tavLst>
                                    </p:anim>
                                    <p:animEffect transition="in" filter="fade">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childTnLst>
              </p:cTn>
              <p:nextCondLst>
                <p:cond evt="onClick" delay="0">
                  <p:tgtEl>
                    <p:spTgt spid="13"/>
                  </p:tgtEl>
                </p:cond>
              </p:nextCondLst>
            </p:seq>
          </p:childTnLst>
        </p:cTn>
      </p:par>
    </p:tnLst>
    <p:bldLst>
      <p:bldP spid="3" grpId="0"/>
      <p:bldP spid="8" grpId="0" animBg="1"/>
      <p:bldP spid="10" grpId="0" animBg="1"/>
      <p:bldP spid="13"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802</Words>
  <Application>Microsoft Office PowerPoint</Application>
  <PresentationFormat>On-screen Show (4:3)</PresentationFormat>
  <Paragraphs>101</Paragraphs>
  <Slides>18</Slides>
  <Notes>12</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Arial</vt:lpstr>
      <vt:lpstr>Book Antiqua</vt:lpstr>
      <vt:lpstr>Calibri</vt:lpstr>
      <vt:lpstr>Elephant</vt:lpstr>
      <vt:lpstr>Impact</vt:lpstr>
      <vt:lpstr>MonooMJ</vt:lpstr>
      <vt:lpstr>Nikosh</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MR.HARUN</cp:lastModifiedBy>
  <cp:revision>131</cp:revision>
  <dcterms:created xsi:type="dcterms:W3CDTF">2006-08-16T00:00:00Z</dcterms:created>
  <dcterms:modified xsi:type="dcterms:W3CDTF">2015-06-25T08:54:06Z</dcterms:modified>
</cp:coreProperties>
</file>